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8288000" cy="10287000"/>
  <p:notesSz cx="6858000" cy="9144000"/>
  <p:embeddedFontLst>
    <p:embeddedFont>
      <p:font typeface="Agrandir" charset="1" panose="00000500000000000000"/>
      <p:regular r:id="rId25"/>
    </p:embeddedFont>
    <p:embeddedFont>
      <p:font typeface="Agrandir Bold" charset="1" panose="00000800000000000000"/>
      <p:regular r:id="rId26"/>
    </p:embeddedFont>
    <p:embeddedFont>
      <p:font typeface="Canva Sans Bold" charset="1" panose="020B0803030501040103"/>
      <p:regular r:id="rId27"/>
    </p:embeddedFont>
    <p:embeddedFont>
      <p:font typeface="Canva Sans" charset="1" panose="020B0503030501040103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gif>
</file>

<file path=ppt/media/image10.gif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gif>
</file>

<file path=ppt/media/image19.png>
</file>

<file path=ppt/media/image2.gif>
</file>

<file path=ppt/media/image20.gif>
</file>

<file path=ppt/media/image3.gif>
</file>

<file path=ppt/media/image4.gif>
</file>

<file path=ppt/media/image5.gif>
</file>

<file path=ppt/media/image6.gif>
</file>

<file path=ppt/media/image7.gif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Relationship Id="rId3" Target="../media/image2.gif" Type="http://schemas.openxmlformats.org/officeDocument/2006/relationships/image"/><Relationship Id="rId4" Target="../media/image3.gif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gif" Type="http://schemas.openxmlformats.org/officeDocument/2006/relationships/image"/><Relationship Id="rId3" Target="../media/image15.png" Type="http://schemas.openxmlformats.org/officeDocument/2006/relationships/image"/><Relationship Id="rId4" Target="../media/image7.gif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gif" Type="http://schemas.openxmlformats.org/officeDocument/2006/relationships/image"/><Relationship Id="rId3" Target="../media/image7.gif" Type="http://schemas.openxmlformats.org/officeDocument/2006/relationships/image"/><Relationship Id="rId4" Target="../media/image1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gif" Type="http://schemas.openxmlformats.org/officeDocument/2006/relationships/image"/><Relationship Id="rId3" Target="../media/image7.gif" Type="http://schemas.openxmlformats.org/officeDocument/2006/relationships/image"/><Relationship Id="rId4" Target="../media/image17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gif" Type="http://schemas.openxmlformats.org/officeDocument/2006/relationships/image"/><Relationship Id="rId3" Target="../media/image18.gif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gif" Type="http://schemas.openxmlformats.org/officeDocument/2006/relationships/image"/><Relationship Id="rId3" Target="../media/image18.gif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gif" Type="http://schemas.openxmlformats.org/officeDocument/2006/relationships/image"/><Relationship Id="rId3" Target="../media/image18.gif" Type="http://schemas.openxmlformats.org/officeDocument/2006/relationships/image"/><Relationship Id="rId4" Target="../media/image19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gif" Type="http://schemas.openxmlformats.org/officeDocument/2006/relationships/image"/><Relationship Id="rId3" Target="../media/image18.gif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gif" Type="http://schemas.openxmlformats.org/officeDocument/2006/relationships/image"/><Relationship Id="rId3" Target="../media/image18.gif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gif" Type="http://schemas.openxmlformats.org/officeDocument/2006/relationships/image"/><Relationship Id="rId3" Target="../media/image18.gif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gif" Type="http://schemas.openxmlformats.org/officeDocument/2006/relationships/image"/><Relationship Id="rId3" Target="../media/image1.gif" Type="http://schemas.openxmlformats.org/officeDocument/2006/relationships/image"/><Relationship Id="rId4" Target="../media/image18.gif" Type="http://schemas.openxmlformats.org/officeDocument/2006/relationships/image"/><Relationship Id="rId5" Target="../media/image7.gif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gif" Type="http://schemas.openxmlformats.org/officeDocument/2006/relationships/image"/><Relationship Id="rId3" Target="../media/image4.gif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gif" Type="http://schemas.openxmlformats.org/officeDocument/2006/relationships/image"/><Relationship Id="rId3" Target="../media/image6.gif" Type="http://schemas.openxmlformats.org/officeDocument/2006/relationships/image"/><Relationship Id="rId4" Target="../media/image7.gif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gif" Type="http://schemas.openxmlformats.org/officeDocument/2006/relationships/image"/><Relationship Id="rId3" Target="../media/image6.gif" Type="http://schemas.openxmlformats.org/officeDocument/2006/relationships/image"/><Relationship Id="rId4" Target="../media/image7.gif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gif" Type="http://schemas.openxmlformats.org/officeDocument/2006/relationships/image"/><Relationship Id="rId3" Target="../media/image6.gif" Type="http://schemas.openxmlformats.org/officeDocument/2006/relationships/image"/><Relationship Id="rId4" Target="../media/image7.gif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gif" Type="http://schemas.openxmlformats.org/officeDocument/2006/relationships/image"/><Relationship Id="rId3" Target="../media/image6.gif" Type="http://schemas.openxmlformats.org/officeDocument/2006/relationships/image"/><Relationship Id="rId4" Target="../media/image7.gif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gif" Type="http://schemas.openxmlformats.org/officeDocument/2006/relationships/image"/><Relationship Id="rId5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gif" Type="http://schemas.openxmlformats.org/officeDocument/2006/relationships/image"/><Relationship Id="rId5" Target="../media/image1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Relationship Id="rId4" Target="../media/image10.gif" Type="http://schemas.openxmlformats.org/officeDocument/2006/relationships/image"/><Relationship Id="rId5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-10800000">
            <a:off x="6333452" y="-1797179"/>
            <a:ext cx="15735219" cy="13881357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3000871" y="3783471"/>
            <a:ext cx="12286259" cy="2720058"/>
            <a:chOff x="0" y="0"/>
            <a:chExt cx="16381678" cy="3626745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221615"/>
              <a:ext cx="16381678" cy="27503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667"/>
                </a:lnSpc>
              </a:pPr>
              <a:r>
                <a:rPr lang="en-US" sz="12425">
                  <a:solidFill>
                    <a:srgbClr val="2B2B2B"/>
                  </a:solidFill>
                  <a:latin typeface="Agrandir"/>
                  <a:ea typeface="Agrandir"/>
                  <a:cs typeface="Agrandir"/>
                  <a:sym typeface="Agrandir"/>
                </a:rPr>
                <a:t>Flip Ebook App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864904"/>
              <a:ext cx="16381678" cy="7618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6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alphaModFix amt="50000"/>
          </a:blip>
          <a:srcRect l="0" t="0" r="0" b="0"/>
          <a:stretch>
            <a:fillRect/>
          </a:stretch>
        </p:blipFill>
        <p:spPr>
          <a:xfrm flipH="false" flipV="false" rot="0">
            <a:off x="-2318726" y="-376453"/>
            <a:ext cx="9743013" cy="1709948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-7199120">
            <a:off x="-2896988" y="-1002021"/>
            <a:ext cx="5793977" cy="589544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true" flipV="false" rot="0">
            <a:off x="-1378933" y="8342980"/>
            <a:ext cx="10522933" cy="2420275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8135756" y="1589029"/>
            <a:ext cx="9694140" cy="8515279"/>
          </a:xfrm>
          <a:custGeom>
            <a:avLst/>
            <a:gdLst/>
            <a:ahLst/>
            <a:cxnLst/>
            <a:rect r="r" b="b" t="t" l="l"/>
            <a:pathLst>
              <a:path h="8515279" w="9694140">
                <a:moveTo>
                  <a:pt x="0" y="0"/>
                </a:moveTo>
                <a:lnTo>
                  <a:pt x="9694140" y="0"/>
                </a:lnTo>
                <a:lnTo>
                  <a:pt x="9694140" y="8515280"/>
                </a:lnTo>
                <a:lnTo>
                  <a:pt x="0" y="85152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890" r="0" b="-1868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65237" y="258839"/>
            <a:ext cx="16757526" cy="2701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60"/>
              </a:lnSpc>
            </a:pPr>
            <a:r>
              <a:rPr lang="en-US" sz="6900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DETAILED DESCRIPTION OF MODULES</a:t>
            </a:r>
          </a:p>
          <a:p>
            <a:pPr algn="ctr">
              <a:lnSpc>
                <a:spcPts val="1064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692332" y="4797649"/>
            <a:ext cx="5466531" cy="1049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Usecase Diagram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-1644077">
            <a:off x="16162301" y="-1063836"/>
            <a:ext cx="5468057" cy="610803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true" flipV="false" rot="0">
            <a:off x="-1378933" y="8342980"/>
            <a:ext cx="10522933" cy="2420275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765237" y="258839"/>
            <a:ext cx="16757526" cy="2701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60"/>
              </a:lnSpc>
            </a:pPr>
            <a:r>
              <a:rPr lang="en-US" sz="6900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DETAILED DESCRIPTION OF MODULES</a:t>
            </a:r>
          </a:p>
          <a:p>
            <a:pPr algn="ctr">
              <a:lnSpc>
                <a:spcPts val="10640"/>
              </a:lnSpc>
            </a:pP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-1644077">
            <a:off x="16162301" y="-1063836"/>
            <a:ext cx="5468057" cy="6108036"/>
          </a:xfrm>
          <a:prstGeom prst="rect">
            <a:avLst/>
          </a:prstGeom>
        </p:spPr>
      </p:pic>
      <p:sp>
        <p:nvSpPr>
          <p:cNvPr name="Freeform 5" id="5"/>
          <p:cNvSpPr/>
          <p:nvPr/>
        </p:nvSpPr>
        <p:spPr>
          <a:xfrm flipH="false" flipV="false" rot="0">
            <a:off x="7553100" y="1589029"/>
            <a:ext cx="10238447" cy="8432125"/>
          </a:xfrm>
          <a:custGeom>
            <a:avLst/>
            <a:gdLst/>
            <a:ahLst/>
            <a:cxnLst/>
            <a:rect r="r" b="b" t="t" l="l"/>
            <a:pathLst>
              <a:path h="8432125" w="10238447">
                <a:moveTo>
                  <a:pt x="0" y="0"/>
                </a:moveTo>
                <a:lnTo>
                  <a:pt x="10238448" y="0"/>
                </a:lnTo>
                <a:lnTo>
                  <a:pt x="10238448" y="8432126"/>
                </a:lnTo>
                <a:lnTo>
                  <a:pt x="0" y="843212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133" t="0" r="0" b="-4728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64288" y="4886325"/>
            <a:ext cx="5889203" cy="1049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Sequence Diagram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-1644077">
            <a:off x="-3944609" y="-93265"/>
            <a:ext cx="5468057" cy="6108036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-1644077">
            <a:off x="-3792209" y="59135"/>
            <a:ext cx="5468057" cy="610803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true" flipV="false" rot="0">
            <a:off x="-1378933" y="8342980"/>
            <a:ext cx="10522933" cy="2420275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-1644077">
            <a:off x="16162301" y="-1063836"/>
            <a:ext cx="5468057" cy="6108036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765237" y="258839"/>
            <a:ext cx="16915599" cy="2701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60"/>
              </a:lnSpc>
            </a:pPr>
            <a:r>
              <a:rPr lang="en-US" sz="6900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DETAILED DESCRIPTION OF MODULES</a:t>
            </a:r>
          </a:p>
          <a:p>
            <a:pPr algn="ctr">
              <a:lnSpc>
                <a:spcPts val="10640"/>
              </a:lnSpc>
            </a:pP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-1644077">
            <a:off x="-3679781" y="-646608"/>
            <a:ext cx="5468057" cy="6108036"/>
          </a:xfrm>
          <a:prstGeom prst="rect">
            <a:avLst/>
          </a:prstGeom>
        </p:spPr>
      </p:pic>
      <p:sp>
        <p:nvSpPr>
          <p:cNvPr name="Freeform 6" id="6"/>
          <p:cNvSpPr/>
          <p:nvPr/>
        </p:nvSpPr>
        <p:spPr>
          <a:xfrm flipH="false" flipV="false" rot="-5400000">
            <a:off x="8268085" y="35792"/>
            <a:ext cx="7352734" cy="12095968"/>
          </a:xfrm>
          <a:custGeom>
            <a:avLst/>
            <a:gdLst/>
            <a:ahLst/>
            <a:cxnLst/>
            <a:rect r="r" b="b" t="t" l="l"/>
            <a:pathLst>
              <a:path h="12095968" w="7352734">
                <a:moveTo>
                  <a:pt x="0" y="0"/>
                </a:moveTo>
                <a:lnTo>
                  <a:pt x="7352734" y="0"/>
                </a:lnTo>
                <a:lnTo>
                  <a:pt x="7352734" y="12095969"/>
                </a:lnTo>
                <a:lnTo>
                  <a:pt x="0" y="120959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490402"/>
            <a:ext cx="4610695" cy="1049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State Diagram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51416" y="133868"/>
            <a:ext cx="14407421" cy="230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99"/>
              </a:lnSpc>
            </a:pPr>
            <a:r>
              <a:rPr lang="en-US" sz="699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ESTIMATION AND SCHEDULE</a:t>
            </a:r>
          </a:p>
          <a:p>
            <a:pPr algn="l" marL="0" indent="0" lvl="0">
              <a:lnSpc>
                <a:spcPts val="8399"/>
              </a:lnSpc>
              <a:spcBef>
                <a:spcPct val="0"/>
              </a:spcBef>
            </a:pP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8999"/>
          </a:blip>
          <a:srcRect l="0" t="0" r="0" b="0"/>
          <a:stretch>
            <a:fillRect/>
          </a:stretch>
        </p:blipFill>
        <p:spPr>
          <a:xfrm flipH="false" flipV="false" rot="0">
            <a:off x="-2868523" y="2438918"/>
            <a:ext cx="10541077" cy="1052245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-2868523" y="-2970471"/>
            <a:ext cx="5865675" cy="5231058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1353071" y="1759215"/>
            <a:ext cx="15581858" cy="8354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 Cost and Effort Estimation:</a:t>
            </a:r>
          </a:p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For the "</a:t>
            </a:r>
            <a:r>
              <a:rPr lang="en-US" sz="3600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Flip E-Book</a:t>
            </a:r>
            <a:r>
              <a:rPr lang="en-US" sz="3600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” app project, we have conducted a cost and effort</a:t>
            </a:r>
          </a:p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estimation using the Lines of Code (LOC) method. Below are the detailed</a:t>
            </a:r>
          </a:p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calculations and results.</a:t>
            </a:r>
          </a:p>
          <a:p>
            <a:pPr algn="ctr">
              <a:lnSpc>
                <a:spcPts val="5040"/>
              </a:lnSpc>
            </a:pPr>
            <a:r>
              <a:rPr lang="en-US" sz="3600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Total LOC (S)</a:t>
            </a:r>
            <a:r>
              <a:rPr lang="en-US" sz="3600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 = 4000 LOC</a:t>
            </a:r>
          </a:p>
          <a:p>
            <a:pPr algn="ctr">
              <a:lnSpc>
                <a:spcPts val="5040"/>
              </a:lnSpc>
            </a:pPr>
            <a:r>
              <a:rPr lang="en-US" sz="3600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Average Productivity </a:t>
            </a:r>
            <a:r>
              <a:rPr lang="en-US" sz="3600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= 900 LOC/month</a:t>
            </a:r>
          </a:p>
          <a:p>
            <a:pPr algn="ctr">
              <a:lnSpc>
                <a:spcPts val="5040"/>
              </a:lnSpc>
            </a:pPr>
            <a:r>
              <a:rPr lang="en-US" sz="3600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Labour Rate </a:t>
            </a:r>
            <a:r>
              <a:rPr lang="en-US" sz="3600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= ₹90,000/month</a:t>
            </a:r>
          </a:p>
          <a:p>
            <a:pPr algn="ctr">
              <a:lnSpc>
                <a:spcPts val="5040"/>
              </a:lnSpc>
            </a:pPr>
            <a:r>
              <a:rPr lang="en-US" sz="3600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Step 1:</a:t>
            </a:r>
            <a:r>
              <a:rPr lang="en-US" sz="3600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 Calculate Cost per LOC</a:t>
            </a:r>
          </a:p>
          <a:p>
            <a:pPr algn="ctr">
              <a:lnSpc>
                <a:spcPts val="5040"/>
              </a:lnSpc>
            </a:pPr>
            <a:r>
              <a:rPr lang="en-US" sz="3600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Cost per LOC </a:t>
            </a:r>
            <a:r>
              <a:rPr lang="en-US" sz="3600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= </a:t>
            </a:r>
            <a:r>
              <a:rPr lang="en-US" sz="3600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Labour Rate per Month / Average Productivity</a:t>
            </a:r>
          </a:p>
          <a:p>
            <a:pPr algn="ctr">
              <a:lnSpc>
                <a:spcPts val="5040"/>
              </a:lnSpc>
            </a:pPr>
            <a:r>
              <a:rPr lang="en-US" sz="3600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Cost per LOC </a:t>
            </a:r>
            <a:r>
              <a:rPr lang="en-US" sz="3600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= ₹90,000 / 900 ≈ </a:t>
            </a:r>
            <a:r>
              <a:rPr lang="en-US" sz="3600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₹100</a:t>
            </a:r>
          </a:p>
          <a:p>
            <a:pPr algn="ctr">
              <a:lnSpc>
                <a:spcPts val="5040"/>
              </a:lnSpc>
            </a:pPr>
          </a:p>
          <a:p>
            <a:pPr algn="ctr">
              <a:lnSpc>
                <a:spcPts val="7279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40290" y="133868"/>
            <a:ext cx="14407421" cy="230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699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ESTIMATION AND SCHEDULE</a:t>
            </a:r>
          </a:p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9999"/>
          </a:blip>
          <a:srcRect l="0" t="0" r="0" b="0"/>
          <a:stretch>
            <a:fillRect/>
          </a:stretch>
        </p:blipFill>
        <p:spPr>
          <a:xfrm flipH="false" flipV="false" rot="0">
            <a:off x="-2998131" y="4318228"/>
            <a:ext cx="10541077" cy="1052245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-3463659" y="-2948287"/>
            <a:ext cx="5865675" cy="5231058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64314" y="1582115"/>
            <a:ext cx="18223686" cy="82120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19"/>
              </a:lnSpc>
            </a:pPr>
            <a:r>
              <a:rPr lang="en-US" sz="2942" b="true">
                <a:solidFill>
                  <a:srgbClr val="2B2B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Step 2: </a:t>
            </a:r>
            <a:r>
              <a:rPr lang="en-US" sz="2942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Calculate Total Cost of the Project</a:t>
            </a:r>
          </a:p>
          <a:p>
            <a:pPr algn="ctr">
              <a:lnSpc>
                <a:spcPts val="4119"/>
              </a:lnSpc>
            </a:pPr>
            <a:r>
              <a:rPr lang="en-US" sz="2942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Total Cost = Total LOC * Cost per LOC</a:t>
            </a:r>
          </a:p>
          <a:p>
            <a:pPr algn="ctr">
              <a:lnSpc>
                <a:spcPts val="4119"/>
              </a:lnSpc>
            </a:pPr>
            <a:r>
              <a:rPr lang="en-US" sz="2942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Total Cost = 4000 * 100 ≈ </a:t>
            </a:r>
            <a:r>
              <a:rPr lang="en-US" sz="2942" b="true">
                <a:solidFill>
                  <a:srgbClr val="2B2B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₹400,000</a:t>
            </a:r>
          </a:p>
          <a:p>
            <a:pPr algn="ctr">
              <a:lnSpc>
                <a:spcPts val="4119"/>
              </a:lnSpc>
            </a:pPr>
          </a:p>
          <a:p>
            <a:pPr algn="ctr">
              <a:lnSpc>
                <a:spcPts val="4119"/>
              </a:lnSpc>
            </a:pPr>
            <a:r>
              <a:rPr lang="en-US" sz="2942" b="true">
                <a:solidFill>
                  <a:srgbClr val="2B2B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Step 3:</a:t>
            </a:r>
            <a:r>
              <a:rPr lang="en-US" sz="2942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 Calculate Effort in Person-Months</a:t>
            </a:r>
          </a:p>
          <a:p>
            <a:pPr algn="ctr">
              <a:lnSpc>
                <a:spcPts val="4119"/>
              </a:lnSpc>
            </a:pPr>
            <a:r>
              <a:rPr lang="en-US" sz="2942" b="true">
                <a:solidFill>
                  <a:srgbClr val="2B2B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Effort in Person-Months</a:t>
            </a:r>
            <a:r>
              <a:rPr lang="en-US" sz="2942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 = Total LOC / Average Productivity</a:t>
            </a:r>
          </a:p>
          <a:p>
            <a:pPr algn="ctr">
              <a:lnSpc>
                <a:spcPts val="4119"/>
              </a:lnSpc>
            </a:pPr>
            <a:r>
              <a:rPr lang="en-US" sz="2942" b="true">
                <a:solidFill>
                  <a:srgbClr val="2B2B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Effort in Person-Months</a:t>
            </a:r>
            <a:r>
              <a:rPr lang="en-US" sz="2942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 = 4000 / 900 ≈ </a:t>
            </a:r>
            <a:r>
              <a:rPr lang="en-US" sz="2942" b="true">
                <a:solidFill>
                  <a:srgbClr val="2B2B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4.44</a:t>
            </a:r>
          </a:p>
          <a:p>
            <a:pPr algn="ctr">
              <a:lnSpc>
                <a:spcPts val="4119"/>
              </a:lnSpc>
            </a:pPr>
            <a:r>
              <a:rPr lang="en-US" sz="2942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Rounded up to the nearest whole number:</a:t>
            </a:r>
          </a:p>
          <a:p>
            <a:pPr algn="ctr">
              <a:lnSpc>
                <a:spcPts val="4119"/>
              </a:lnSpc>
            </a:pPr>
            <a:r>
              <a:rPr lang="en-US" sz="2942" b="true">
                <a:solidFill>
                  <a:srgbClr val="2B2B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Effort in Person-Months</a:t>
            </a:r>
            <a:r>
              <a:rPr lang="en-US" sz="2942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 = </a:t>
            </a:r>
            <a:r>
              <a:rPr lang="en-US" sz="2942" b="true">
                <a:solidFill>
                  <a:srgbClr val="2B2B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5</a:t>
            </a:r>
          </a:p>
          <a:p>
            <a:pPr algn="ctr">
              <a:lnSpc>
                <a:spcPts val="4119"/>
              </a:lnSpc>
            </a:pPr>
            <a:r>
              <a:rPr lang="en-US" sz="2942" b="true">
                <a:solidFill>
                  <a:srgbClr val="2B2B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Summary:</a:t>
            </a:r>
          </a:p>
          <a:p>
            <a:pPr algn="ctr">
              <a:lnSpc>
                <a:spcPts val="4119"/>
              </a:lnSpc>
            </a:pPr>
            <a:r>
              <a:rPr lang="en-US" sz="2942" b="true">
                <a:solidFill>
                  <a:srgbClr val="2B2B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Total Cost of the Project:</a:t>
            </a:r>
            <a:r>
              <a:rPr lang="en-US" sz="2942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 Approximately </a:t>
            </a:r>
            <a:r>
              <a:rPr lang="en-US" sz="2942" b="true">
                <a:solidFill>
                  <a:srgbClr val="2B2B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₹400,000</a:t>
            </a:r>
          </a:p>
          <a:p>
            <a:pPr algn="ctr">
              <a:lnSpc>
                <a:spcPts val="4119"/>
              </a:lnSpc>
            </a:pPr>
            <a:r>
              <a:rPr lang="en-US" sz="2942" b="true">
                <a:solidFill>
                  <a:srgbClr val="2B2B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Effort in Person-Months</a:t>
            </a:r>
            <a:r>
              <a:rPr lang="en-US" sz="2942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: 5 Person-Months</a:t>
            </a:r>
          </a:p>
          <a:p>
            <a:pPr algn="ctr">
              <a:lnSpc>
                <a:spcPts val="4119"/>
              </a:lnSpc>
            </a:pPr>
            <a:r>
              <a:rPr lang="en-US" sz="2942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This estimation provides a clear overview of the financial and time commitments</a:t>
            </a:r>
          </a:p>
          <a:p>
            <a:pPr algn="ctr">
              <a:lnSpc>
                <a:spcPts val="4119"/>
              </a:lnSpc>
            </a:pPr>
            <a:r>
              <a:rPr lang="en-US" sz="2942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necessary for the " </a:t>
            </a:r>
            <a:r>
              <a:rPr lang="en-US" sz="2942" b="true">
                <a:solidFill>
                  <a:srgbClr val="2B2B2B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Flip E-Book</a:t>
            </a:r>
            <a:r>
              <a:rPr lang="en-US" sz="2942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 " app project, allowing for effective</a:t>
            </a:r>
          </a:p>
          <a:p>
            <a:pPr algn="ctr">
              <a:lnSpc>
                <a:spcPts val="4119"/>
              </a:lnSpc>
            </a:pPr>
            <a:r>
              <a:rPr lang="en-US" sz="2942">
                <a:solidFill>
                  <a:srgbClr val="2B2B2B"/>
                </a:solidFill>
                <a:latin typeface="Canva Sans"/>
                <a:ea typeface="Canva Sans"/>
                <a:cs typeface="Canva Sans"/>
                <a:sym typeface="Canva Sans"/>
              </a:rPr>
              <a:t>planning and resource allocation.</a:t>
            </a:r>
          </a:p>
          <a:p>
            <a:pPr algn="ctr">
              <a:lnSpc>
                <a:spcPts val="4119"/>
              </a:lnSpc>
            </a:pP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-3311259" y="-2795887"/>
            <a:ext cx="5865675" cy="5231058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6502731" y="-1732684"/>
            <a:ext cx="5363821" cy="47835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6655131" y="-1580284"/>
            <a:ext cx="5363821" cy="47835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6807531" y="-1427884"/>
            <a:ext cx="5363821" cy="47835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6959931" y="-1275484"/>
            <a:ext cx="5363821" cy="4783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40290" y="244729"/>
            <a:ext cx="14407421" cy="124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  <a:r>
              <a:rPr lang="en-US" b="true" sz="6999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TIME LINE CHART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9999"/>
          </a:blip>
          <a:srcRect l="0" t="0" r="0" b="0"/>
          <a:stretch>
            <a:fillRect/>
          </a:stretch>
        </p:blipFill>
        <p:spPr>
          <a:xfrm flipH="false" flipV="false" rot="0">
            <a:off x="-2868523" y="-455651"/>
            <a:ext cx="10541077" cy="1052245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6502731" y="-1732684"/>
            <a:ext cx="5363821" cy="4783500"/>
          </a:xfrm>
          <a:prstGeom prst="rect">
            <a:avLst/>
          </a:prstGeom>
        </p:spPr>
      </p:pic>
      <p:sp>
        <p:nvSpPr>
          <p:cNvPr name="Freeform 5" id="5"/>
          <p:cNvSpPr/>
          <p:nvPr/>
        </p:nvSpPr>
        <p:spPr>
          <a:xfrm flipH="false" flipV="false" rot="0">
            <a:off x="2554415" y="1730266"/>
            <a:ext cx="13407044" cy="8141524"/>
          </a:xfrm>
          <a:custGeom>
            <a:avLst/>
            <a:gdLst/>
            <a:ahLst/>
            <a:cxnLst/>
            <a:rect r="r" b="b" t="t" l="l"/>
            <a:pathLst>
              <a:path h="8141524" w="13407044">
                <a:moveTo>
                  <a:pt x="0" y="0"/>
                </a:moveTo>
                <a:lnTo>
                  <a:pt x="13407044" y="0"/>
                </a:lnTo>
                <a:lnTo>
                  <a:pt x="13407044" y="8141524"/>
                </a:lnTo>
                <a:lnTo>
                  <a:pt x="0" y="814152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40290" y="244729"/>
            <a:ext cx="14407421" cy="124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  <a:r>
              <a:rPr lang="en-US" b="true" sz="6999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TEST CASES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9999"/>
          </a:blip>
          <a:srcRect l="0" t="0" r="0" b="0"/>
          <a:stretch>
            <a:fillRect/>
          </a:stretch>
        </p:blipFill>
        <p:spPr>
          <a:xfrm flipH="false" flipV="false" rot="0">
            <a:off x="-2868523" y="-455651"/>
            <a:ext cx="10541077" cy="1052245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6502731" y="-1732684"/>
            <a:ext cx="5363821" cy="47835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384999" y="1368679"/>
            <a:ext cx="16874301" cy="96592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24"/>
              </a:lnSpc>
            </a:pPr>
            <a:r>
              <a:rPr lang="en-US" sz="25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User</a:t>
            </a: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25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Registration</a:t>
            </a:r>
          </a:p>
          <a:p>
            <a:pPr algn="l">
              <a:lnSpc>
                <a:spcPts val="3624"/>
              </a:lnSpc>
            </a:pPr>
            <a:r>
              <a:rPr lang="en-US" sz="25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1. Test Case ID: TC_REG_001</a:t>
            </a:r>
          </a:p>
          <a:p>
            <a:pPr algn="l">
              <a:lnSpc>
                <a:spcPts val="3624"/>
              </a:lnSpc>
            </a:pPr>
            <a:r>
              <a:rPr lang="en-US" sz="25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Description</a:t>
            </a: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: Verify that a user can successfully register with valid details.</a:t>
            </a:r>
          </a:p>
          <a:p>
            <a:pPr algn="l">
              <a:lnSpc>
                <a:spcPts val="3624"/>
              </a:lnSpc>
            </a:pPr>
            <a:r>
              <a:rPr lang="en-US" sz="25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Test Steps:</a:t>
            </a:r>
          </a:p>
          <a:p>
            <a:pPr algn="l">
              <a:lnSpc>
                <a:spcPts val="3624"/>
              </a:lnSpc>
            </a:pP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1. Launch the mobile app.</a:t>
            </a:r>
          </a:p>
          <a:p>
            <a:pPr algn="l">
              <a:lnSpc>
                <a:spcPts val="3624"/>
              </a:lnSpc>
            </a:pP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2. Navigate to the registration screen.</a:t>
            </a:r>
          </a:p>
          <a:p>
            <a:pPr algn="l">
              <a:lnSpc>
                <a:spcPts val="3624"/>
              </a:lnSpc>
            </a:pP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3. Enter valid user details (name, email, phone number, password).</a:t>
            </a:r>
          </a:p>
          <a:p>
            <a:pPr algn="l">
              <a:lnSpc>
                <a:spcPts val="3624"/>
              </a:lnSpc>
            </a:pP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4. Tap on the 'Register' button.</a:t>
            </a:r>
          </a:p>
          <a:p>
            <a:pPr algn="l">
              <a:lnSpc>
                <a:spcPts val="3624"/>
              </a:lnSpc>
            </a:pPr>
          </a:p>
          <a:p>
            <a:pPr algn="l">
              <a:lnSpc>
                <a:spcPts val="3624"/>
              </a:lnSpc>
            </a:pPr>
            <a:r>
              <a:rPr lang="en-US" sz="25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Login/Logout</a:t>
            </a:r>
          </a:p>
          <a:p>
            <a:pPr algn="l">
              <a:lnSpc>
                <a:spcPts val="3624"/>
              </a:lnSpc>
            </a:pP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2. </a:t>
            </a:r>
            <a:r>
              <a:rPr lang="en-US" sz="25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Test Case ID: TC_LOGIN_001</a:t>
            </a:r>
          </a:p>
          <a:p>
            <a:pPr algn="l">
              <a:lnSpc>
                <a:spcPts val="3624"/>
              </a:lnSpc>
            </a:pPr>
            <a:r>
              <a:rPr lang="en-US" sz="25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Description:</a:t>
            </a: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 Verify that a user can successfully log in with valid credentials.</a:t>
            </a:r>
          </a:p>
          <a:p>
            <a:pPr algn="l">
              <a:lnSpc>
                <a:spcPts val="3624"/>
              </a:lnSpc>
            </a:pPr>
            <a:r>
              <a:rPr lang="en-US" sz="25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Test Steps:</a:t>
            </a:r>
          </a:p>
          <a:p>
            <a:pPr algn="l">
              <a:lnSpc>
                <a:spcPts val="3624"/>
              </a:lnSpc>
            </a:pP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1. Launch the mobile app.</a:t>
            </a:r>
          </a:p>
          <a:p>
            <a:pPr algn="l">
              <a:lnSpc>
                <a:spcPts val="3624"/>
              </a:lnSpc>
            </a:pP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2. Navigate to the login screen.</a:t>
            </a:r>
          </a:p>
          <a:p>
            <a:pPr algn="l">
              <a:lnSpc>
                <a:spcPts val="3624"/>
              </a:lnSpc>
            </a:pP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3. Enter a valid email and password.</a:t>
            </a:r>
          </a:p>
          <a:p>
            <a:pPr algn="l">
              <a:lnSpc>
                <a:spcPts val="3624"/>
              </a:lnSpc>
            </a:pP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4. Tap on the 'Login' button.</a:t>
            </a:r>
          </a:p>
          <a:p>
            <a:pPr algn="l">
              <a:lnSpc>
                <a:spcPts val="3624"/>
              </a:lnSpc>
            </a:pP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Expected Result:</a:t>
            </a:r>
          </a:p>
          <a:p>
            <a:pPr algn="l">
              <a:lnSpc>
                <a:spcPts val="3624"/>
              </a:lnSpc>
            </a:pP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● User should be logged in successfully and redirected to the home screen of the app.</a:t>
            </a:r>
          </a:p>
          <a:p>
            <a:pPr algn="l">
              <a:lnSpc>
                <a:spcPts val="3624"/>
              </a:lnSpc>
            </a:pPr>
          </a:p>
          <a:p>
            <a:pPr algn="l">
              <a:lnSpc>
                <a:spcPts val="3624"/>
              </a:lnSpc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40290" y="244729"/>
            <a:ext cx="14407421" cy="124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  <a:r>
              <a:rPr lang="en-US" b="true" sz="6999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TEST CASES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9999"/>
          </a:blip>
          <a:srcRect l="0" t="0" r="0" b="0"/>
          <a:stretch>
            <a:fillRect/>
          </a:stretch>
        </p:blipFill>
        <p:spPr>
          <a:xfrm flipH="false" flipV="false" rot="0">
            <a:off x="-2868523" y="-455651"/>
            <a:ext cx="10541077" cy="1052245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6502731" y="-1732684"/>
            <a:ext cx="5363821" cy="47835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384999" y="1330579"/>
            <a:ext cx="16874301" cy="9442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64"/>
              </a:lnSpc>
            </a:pPr>
            <a:r>
              <a:rPr lang="en-US" sz="31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Genre Selection</a:t>
            </a:r>
          </a:p>
          <a:p>
            <a:pPr algn="l">
              <a:lnSpc>
                <a:spcPts val="3624"/>
              </a:lnSpc>
            </a:pPr>
          </a:p>
          <a:p>
            <a:pPr algn="l">
              <a:lnSpc>
                <a:spcPts val="3624"/>
              </a:lnSpc>
            </a:pP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3</a:t>
            </a: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. </a:t>
            </a:r>
            <a:r>
              <a:rPr lang="en-US" sz="25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Test Case ID: TC_GENRE_001</a:t>
            </a:r>
          </a:p>
          <a:p>
            <a:pPr algn="l">
              <a:lnSpc>
                <a:spcPts val="3624"/>
              </a:lnSpc>
            </a:pPr>
            <a:r>
              <a:rPr lang="en-US" sz="25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Description:</a:t>
            </a: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 Verify that users can successfully view books based on selected genre.</a:t>
            </a:r>
          </a:p>
          <a:p>
            <a:pPr algn="l">
              <a:lnSpc>
                <a:spcPts val="3624"/>
              </a:lnSpc>
            </a:pPr>
            <a:r>
              <a:rPr lang="en-US" sz="25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Test Steps:</a:t>
            </a:r>
          </a:p>
          <a:p>
            <a:pPr algn="l">
              <a:lnSpc>
                <a:spcPts val="3624"/>
              </a:lnSpc>
            </a:pP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1. Launch the mobile app.</a:t>
            </a:r>
          </a:p>
          <a:p>
            <a:pPr algn="l">
              <a:lnSpc>
                <a:spcPts val="3624"/>
              </a:lnSpc>
            </a:pP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2. Navigate to the genre selection screen.</a:t>
            </a:r>
          </a:p>
          <a:p>
            <a:pPr algn="l">
              <a:lnSpc>
                <a:spcPts val="3624"/>
              </a:lnSpc>
            </a:pP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3. Select a genre (e.g., travel, horror).</a:t>
            </a:r>
          </a:p>
          <a:p>
            <a:pPr algn="l">
              <a:lnSpc>
                <a:spcPts val="3624"/>
              </a:lnSpc>
            </a:pP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4. View the displayed books.</a:t>
            </a:r>
          </a:p>
          <a:p>
            <a:pPr algn="l">
              <a:lnSpc>
                <a:spcPts val="3624"/>
              </a:lnSpc>
            </a:pPr>
          </a:p>
          <a:p>
            <a:pPr algn="l">
              <a:lnSpc>
                <a:spcPts val="4464"/>
              </a:lnSpc>
            </a:pPr>
            <a:r>
              <a:rPr lang="en-US" sz="31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31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Book Description and Interaction</a:t>
            </a:r>
          </a:p>
          <a:p>
            <a:pPr algn="l">
              <a:lnSpc>
                <a:spcPts val="3624"/>
              </a:lnSpc>
            </a:pP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4.</a:t>
            </a: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  <a:r>
              <a:rPr lang="en-US" sz="25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Test Case ID: TC_BOOK_001</a:t>
            </a:r>
          </a:p>
          <a:p>
            <a:pPr algn="l">
              <a:lnSpc>
                <a:spcPts val="3624"/>
              </a:lnSpc>
            </a:pPr>
            <a:r>
              <a:rPr lang="en-US" sz="25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Description:</a:t>
            </a: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 Verify that the book description is displayed correctly when a book is selected.</a:t>
            </a:r>
          </a:p>
          <a:p>
            <a:pPr algn="l">
              <a:lnSpc>
                <a:spcPts val="3624"/>
              </a:lnSpc>
            </a:pPr>
            <a:r>
              <a:rPr lang="en-US" sz="25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Test Steps:</a:t>
            </a:r>
          </a:p>
          <a:p>
            <a:pPr algn="l">
              <a:lnSpc>
                <a:spcPts val="3624"/>
              </a:lnSpc>
            </a:pP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1. Launch the mobile app.</a:t>
            </a:r>
          </a:p>
          <a:p>
            <a:pPr algn="l">
              <a:lnSpc>
                <a:spcPts val="3624"/>
              </a:lnSpc>
            </a:pP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2. Navigate to the genre selection screen.</a:t>
            </a:r>
          </a:p>
          <a:p>
            <a:pPr algn="l">
              <a:lnSpc>
                <a:spcPts val="3624"/>
              </a:lnSpc>
            </a:pP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3. Select a genre and then a specific book.</a:t>
            </a:r>
          </a:p>
          <a:p>
            <a:pPr algn="l">
              <a:lnSpc>
                <a:spcPts val="3624"/>
              </a:lnSpc>
            </a:pPr>
            <a:r>
              <a:rPr lang="en-US" sz="25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4. View the book description.</a:t>
            </a:r>
          </a:p>
          <a:p>
            <a:pPr algn="l">
              <a:lnSpc>
                <a:spcPts val="3624"/>
              </a:lnSpc>
            </a:pPr>
          </a:p>
          <a:p>
            <a:pPr algn="l">
              <a:lnSpc>
                <a:spcPts val="3624"/>
              </a:lnSpc>
            </a:pP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40290" y="244729"/>
            <a:ext cx="14407421" cy="124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  <a:r>
              <a:rPr lang="en-US" b="true" sz="6999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TEST CASES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9999"/>
          </a:blip>
          <a:srcRect l="0" t="0" r="0" b="0"/>
          <a:stretch>
            <a:fillRect/>
          </a:stretch>
        </p:blipFill>
        <p:spPr>
          <a:xfrm flipH="false" flipV="false" rot="0">
            <a:off x="-2868523" y="-455651"/>
            <a:ext cx="10541077" cy="10522453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6502731" y="-1732684"/>
            <a:ext cx="5363821" cy="4783500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542958" y="1172620"/>
            <a:ext cx="16874301" cy="11320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64"/>
              </a:lnSpc>
            </a:pPr>
            <a:r>
              <a:rPr lang="en-US" sz="31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Additional Considerations</a:t>
            </a:r>
          </a:p>
          <a:p>
            <a:pPr algn="just">
              <a:lnSpc>
                <a:spcPts val="4464"/>
              </a:lnSpc>
            </a:pPr>
            <a:r>
              <a:rPr lang="en-US" sz="31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1. Edge Cases:</a:t>
            </a:r>
          </a:p>
          <a:p>
            <a:pPr algn="just">
              <a:lnSpc>
                <a:spcPts val="4464"/>
              </a:lnSpc>
            </a:pPr>
            <a:r>
              <a:rPr lang="en-US" sz="31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 </a:t>
            </a:r>
            <a:r>
              <a:rPr lang="en-US" sz="31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Verify behavior when special characters are used in the username, email, and</a:t>
            </a:r>
          </a:p>
          <a:p>
            <a:pPr algn="just">
              <a:lnSpc>
                <a:spcPts val="4464"/>
              </a:lnSpc>
            </a:pPr>
            <a:r>
              <a:rPr lang="en-US" sz="31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password fields.</a:t>
            </a:r>
          </a:p>
          <a:p>
            <a:pPr algn="just">
              <a:lnSpc>
                <a:spcPts val="4464"/>
              </a:lnSpc>
            </a:pPr>
            <a:r>
              <a:rPr lang="en-US" sz="31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 Test registration and login with maximum character limits for username, email, and</a:t>
            </a:r>
          </a:p>
          <a:p>
            <a:pPr algn="just">
              <a:lnSpc>
                <a:spcPts val="4464"/>
              </a:lnSpc>
            </a:pPr>
            <a:r>
              <a:rPr lang="en-US" sz="31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password fields.</a:t>
            </a:r>
          </a:p>
          <a:p>
            <a:pPr algn="just">
              <a:lnSpc>
                <a:spcPts val="4464"/>
              </a:lnSpc>
            </a:pPr>
            <a:r>
              <a:rPr lang="en-US" sz="31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 Check behavior when uploading large ebook files or files with uncommon formats.</a:t>
            </a:r>
          </a:p>
          <a:p>
            <a:pPr algn="just">
              <a:lnSpc>
                <a:spcPts val="4464"/>
              </a:lnSpc>
            </a:pPr>
            <a:r>
              <a:rPr lang="en-US" sz="31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2. Negative Testing:</a:t>
            </a:r>
          </a:p>
          <a:p>
            <a:pPr algn="just">
              <a:lnSpc>
                <a:spcPts val="4464"/>
              </a:lnSpc>
            </a:pPr>
            <a:r>
              <a:rPr lang="en-US" sz="31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 </a:t>
            </a:r>
            <a:r>
              <a:rPr lang="en-US" sz="31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Test login with a non-registered email and any password.</a:t>
            </a:r>
          </a:p>
          <a:p>
            <a:pPr algn="just">
              <a:lnSpc>
                <a:spcPts val="4464"/>
              </a:lnSpc>
            </a:pPr>
            <a:r>
              <a:rPr lang="en-US" sz="31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 Attempt to upload unsupported file formats or corrupted ebook files.</a:t>
            </a:r>
          </a:p>
          <a:p>
            <a:pPr algn="just">
              <a:lnSpc>
                <a:spcPts val="4464"/>
              </a:lnSpc>
            </a:pPr>
            <a:r>
              <a:rPr lang="en-US" sz="31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 Simulate failed download attempts for ebooks.</a:t>
            </a:r>
          </a:p>
          <a:p>
            <a:pPr algn="just">
              <a:lnSpc>
                <a:spcPts val="4464"/>
              </a:lnSpc>
            </a:pPr>
            <a:r>
              <a:rPr lang="en-US" sz="31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3. Usability Testing:</a:t>
            </a:r>
          </a:p>
          <a:p>
            <a:pPr algn="just">
              <a:lnSpc>
                <a:spcPts val="4464"/>
              </a:lnSpc>
            </a:pPr>
            <a:r>
              <a:rPr lang="en-US" sz="31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 </a:t>
            </a:r>
            <a:r>
              <a:rPr lang="en-US" sz="31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Check the responsiveness and ease of navigation on different devices and screen</a:t>
            </a:r>
          </a:p>
          <a:p>
            <a:pPr algn="just">
              <a:lnSpc>
                <a:spcPts val="4464"/>
              </a:lnSpc>
            </a:pPr>
            <a:r>
              <a:rPr lang="en-US" sz="31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sizes. Assess the usability of the app’s search functionality .</a:t>
            </a:r>
          </a:p>
          <a:p>
            <a:pPr algn="just">
              <a:lnSpc>
                <a:spcPts val="4464"/>
              </a:lnSpc>
            </a:pPr>
            <a:r>
              <a:rPr lang="en-US" sz="31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 Evaluate the ebook reader interface for accessibility features such as font size</a:t>
            </a:r>
          </a:p>
          <a:p>
            <a:pPr algn="just">
              <a:lnSpc>
                <a:spcPts val="4464"/>
              </a:lnSpc>
            </a:pPr>
            <a:r>
              <a:rPr lang="en-US" sz="31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adjustment, night mode, and text-to-speech.</a:t>
            </a:r>
          </a:p>
          <a:p>
            <a:pPr algn="just">
              <a:lnSpc>
                <a:spcPts val="4464"/>
              </a:lnSpc>
            </a:pPr>
          </a:p>
          <a:p>
            <a:pPr algn="just">
              <a:lnSpc>
                <a:spcPts val="4464"/>
              </a:lnSpc>
            </a:pPr>
          </a:p>
          <a:p>
            <a:pPr algn="just">
              <a:lnSpc>
                <a:spcPts val="4464"/>
              </a:lnSpc>
            </a:pPr>
          </a:p>
          <a:p>
            <a:pPr algn="just">
              <a:lnSpc>
                <a:spcPts val="4464"/>
              </a:lnSpc>
            </a:pP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0">
            <a:off x="-1662681" y="-6438340"/>
            <a:ext cx="13761077" cy="1415359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4911263" y="811774"/>
            <a:ext cx="8465475" cy="1848644"/>
            <a:chOff x="0" y="0"/>
            <a:chExt cx="11287299" cy="246485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190500"/>
              <a:ext cx="11287299" cy="1600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8399"/>
                </a:lnSpc>
                <a:spcBef>
                  <a:spcPct val="0"/>
                </a:spcBef>
              </a:pPr>
              <a:r>
                <a:rPr lang="en-US" b="true" sz="6999">
                  <a:solidFill>
                    <a:srgbClr val="2B2B2B"/>
                  </a:solidFill>
                  <a:latin typeface="Agrandir Bold"/>
                  <a:ea typeface="Agrandir Bold"/>
                  <a:cs typeface="Agrandir Bold"/>
                  <a:sym typeface="Agrandir Bold"/>
                </a:rPr>
                <a:t>CONCLUSION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819487"/>
              <a:ext cx="11287299" cy="64537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640"/>
                </a:lnSpc>
              </a:pP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0">
            <a:off x="11511932" y="6947324"/>
            <a:ext cx="8674222" cy="7652259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0">
            <a:off x="15141061" y="2810706"/>
            <a:ext cx="6293877" cy="5612932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5">
            <a:alphaModFix amt="25000"/>
          </a:blip>
          <a:srcRect l="0" t="0" r="0" b="0"/>
          <a:stretch>
            <a:fillRect/>
          </a:stretch>
        </p:blipFill>
        <p:spPr>
          <a:xfrm flipH="false" flipV="false" rot="-3435299">
            <a:off x="-3167656" y="638455"/>
            <a:ext cx="6335313" cy="7076795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028700" y="1408890"/>
            <a:ext cx="16874301" cy="7749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44"/>
              </a:lnSpc>
            </a:pPr>
          </a:p>
          <a:p>
            <a:pPr algn="just">
              <a:lnSpc>
                <a:spcPts val="4044"/>
              </a:lnSpc>
            </a:pP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In conclusion, Flip is an innovative </a:t>
            </a:r>
            <a:r>
              <a:rPr lang="en-US" sz="28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e-book application </a:t>
            </a: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designed to </a:t>
            </a:r>
            <a:r>
              <a:rPr lang="en-US" sz="28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enhance the reading</a:t>
            </a:r>
          </a:p>
          <a:p>
            <a:pPr algn="just">
              <a:lnSpc>
                <a:spcPts val="4044"/>
              </a:lnSpc>
            </a:pPr>
            <a:r>
              <a:rPr lang="en-US" sz="28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experience</a:t>
            </a: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 through </a:t>
            </a:r>
            <a:r>
              <a:rPr lang="en-US" sz="28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user-friendly features</a:t>
            </a: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 and </a:t>
            </a:r>
            <a:r>
              <a:rPr lang="en-US" sz="28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robust functionality</a:t>
            </a: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. By integrating seamless </a:t>
            </a:r>
            <a:r>
              <a:rPr lang="en-US" sz="28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user authentication</a:t>
            </a: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28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genre-based browsing</a:t>
            </a: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, detailed </a:t>
            </a:r>
            <a:r>
              <a:rPr lang="en-US" sz="28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book descriptions</a:t>
            </a: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28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bookmarking</a:t>
            </a: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, and</a:t>
            </a:r>
          </a:p>
          <a:p>
            <a:pPr algn="just">
              <a:lnSpc>
                <a:spcPts val="4044"/>
              </a:lnSpc>
            </a:pPr>
            <a:r>
              <a:rPr lang="en-US" sz="28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text-to-speech capabilities</a:t>
            </a: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, Flip offers a comprehensive platform for e-book enthusiasts.</a:t>
            </a:r>
          </a:p>
          <a:p>
            <a:pPr algn="just">
              <a:lnSpc>
                <a:spcPts val="4044"/>
              </a:lnSpc>
            </a:pP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The inclusion of a community forum </a:t>
            </a:r>
            <a:r>
              <a:rPr lang="en-US" sz="28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fosters engagement and discussion among users</a:t>
            </a: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, while the</a:t>
            </a:r>
          </a:p>
          <a:p>
            <a:pPr algn="just">
              <a:lnSpc>
                <a:spcPts val="4044"/>
              </a:lnSpc>
            </a:pP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option for </a:t>
            </a:r>
            <a:r>
              <a:rPr lang="en-US" sz="28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dark mode</a:t>
            </a: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 caters to user preferences for comfortable reading. The detailed</a:t>
            </a:r>
          </a:p>
          <a:p>
            <a:pPr algn="just">
              <a:lnSpc>
                <a:spcPts val="4044"/>
              </a:lnSpc>
            </a:pP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architectural design and thorough testing ensure </a:t>
            </a:r>
            <a:r>
              <a:rPr lang="en-US" sz="28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reliability</a:t>
            </a: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28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security</a:t>
            </a: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, and </a:t>
            </a:r>
            <a:r>
              <a:rPr lang="en-US" sz="28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performance</a:t>
            </a: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, making</a:t>
            </a:r>
          </a:p>
          <a:p>
            <a:pPr algn="just">
              <a:lnSpc>
                <a:spcPts val="4044"/>
              </a:lnSpc>
            </a:pP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Flip a dependable and enjoyable application for all users.</a:t>
            </a:r>
          </a:p>
          <a:p>
            <a:pPr algn="just">
              <a:lnSpc>
                <a:spcPts val="4044"/>
              </a:lnSpc>
            </a:pP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This report outlines the essential components and requirements for the successful implementation of Flip, providing a clear roadmap for development and deployment. As the e-book market continues to grow,</a:t>
            </a:r>
          </a:p>
          <a:p>
            <a:pPr algn="just">
              <a:lnSpc>
                <a:spcPts val="4044"/>
              </a:lnSpc>
            </a:pP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Flip is </a:t>
            </a:r>
            <a:r>
              <a:rPr lang="en-US" sz="28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well-positioned </a:t>
            </a: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to meet the </a:t>
            </a:r>
            <a:r>
              <a:rPr lang="en-US" sz="28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evolving needs of readers</a:t>
            </a: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, offering a </a:t>
            </a:r>
            <a:r>
              <a:rPr lang="en-US" sz="28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modern</a:t>
            </a: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, </a:t>
            </a:r>
            <a:r>
              <a:rPr lang="en-US" sz="28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interactive,</a:t>
            </a: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 and </a:t>
            </a:r>
            <a:r>
              <a:rPr lang="en-US" sz="2889" b="true">
                <a:solidFill>
                  <a:srgbClr val="2B2B2B"/>
                </a:solidFill>
                <a:latin typeface="Agrandir Bold"/>
                <a:ea typeface="Agrandir Bold"/>
                <a:cs typeface="Agrandir Bold"/>
                <a:sym typeface="Agrandir Bold"/>
              </a:rPr>
              <a:t>engaging </a:t>
            </a:r>
            <a:r>
              <a:rPr lang="en-US" sz="288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platform for digital reading.</a:t>
            </a:r>
          </a:p>
          <a:p>
            <a:pPr algn="just">
              <a:lnSpc>
                <a:spcPts val="4044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44901" y="853668"/>
            <a:ext cx="9398198" cy="124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Introduction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0">
            <a:off x="-4810715" y="2950641"/>
            <a:ext cx="9621431" cy="9789932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50000"/>
          </a:blip>
          <a:srcRect l="0" t="0" r="0" b="0"/>
          <a:stretch>
            <a:fillRect/>
          </a:stretch>
        </p:blipFill>
        <p:spPr>
          <a:xfrm flipH="false" flipV="false" rot="9720163">
            <a:off x="12600387" y="-3298660"/>
            <a:ext cx="8670039" cy="8654721"/>
          </a:xfrm>
          <a:prstGeom prst="rect">
            <a:avLst/>
          </a:prstGeom>
        </p:spPr>
      </p:pic>
      <p:sp>
        <p:nvSpPr>
          <p:cNvPr name="TextBox 5" id="5"/>
          <p:cNvSpPr txBox="true"/>
          <p:nvPr/>
        </p:nvSpPr>
        <p:spPr>
          <a:xfrm rot="0">
            <a:off x="2222450" y="2788716"/>
            <a:ext cx="13843099" cy="76250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Flip is the ultimate eBook app for all readers, offering a vast library that includes fiction, non-fiction, self-help, and academic texts. It features a user-friendly interface, customizable reading options like dark mode, and bookmarking. You can look up words, highlight text, and make notes. Flip also syncs your reading progress across multiple devices, ensuring a seamless experience wherever you go. Regular updates bring you the latest bestsellers and timeless classics. Discover your next favorite book with Flip today!</a:t>
            </a: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  <a:p>
            <a:pPr algn="ctr">
              <a:lnSpc>
                <a:spcPts val="7279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0">
            <a:off x="-2511451" y="1028700"/>
            <a:ext cx="19770751" cy="18262535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39972" y="515342"/>
            <a:ext cx="17856357" cy="1247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Software Requirements Specifications</a:t>
            </a: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-3982960">
            <a:off x="13745551" y="-3705176"/>
            <a:ext cx="5352514" cy="7410352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-1644077">
            <a:off x="16162301" y="-1063836"/>
            <a:ext cx="5468057" cy="6108036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39972" y="2155449"/>
            <a:ext cx="16451887" cy="3076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35"/>
              </a:lnSpc>
            </a:pPr>
            <a:r>
              <a:rPr lang="en-US" sz="3382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Project Description</a:t>
            </a:r>
          </a:p>
          <a:p>
            <a:pPr algn="l">
              <a:lnSpc>
                <a:spcPts val="4735"/>
              </a:lnSpc>
            </a:pPr>
            <a:r>
              <a:rPr lang="en-US" sz="3382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Flip is an e-book app offering user authentication, genre-based browsing, detailed book descriptions, bookmarking, text-to-speech, and a community forum. It supports both light and dark modes for an enhanced user experience.</a:t>
            </a:r>
          </a:p>
          <a:p>
            <a:pPr algn="l" marL="0" indent="0" lvl="0">
              <a:lnSpc>
                <a:spcPts val="4735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39972" y="5622358"/>
            <a:ext cx="16451887" cy="3676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35"/>
              </a:lnSpc>
            </a:pPr>
            <a:r>
              <a:rPr lang="en-US" sz="3382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Problem Statement</a:t>
            </a:r>
          </a:p>
          <a:p>
            <a:pPr algn="l">
              <a:lnSpc>
                <a:spcPts val="4735"/>
              </a:lnSpc>
            </a:pPr>
            <a:r>
              <a:rPr lang="en-US" sz="3382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With e-books rising popularity, there is a need for an app that combines reading with community engagement and seamless access across devices. Flip addresses this by offering a user-friendly interface, robust community features, and integration with Firebase for authentication and data management.</a:t>
            </a:r>
          </a:p>
          <a:p>
            <a:pPr algn="l" marL="0" indent="0" lvl="0">
              <a:lnSpc>
                <a:spcPts val="473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0">
            <a:off x="-2511451" y="1028700"/>
            <a:ext cx="19770751" cy="18262535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337737" y="182884"/>
            <a:ext cx="17856357" cy="230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699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System Requirements</a:t>
            </a:r>
          </a:p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-3982960">
            <a:off x="13745551" y="-3705176"/>
            <a:ext cx="5352514" cy="7410352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-1644077">
            <a:off x="16162301" y="-1063836"/>
            <a:ext cx="5468057" cy="6108036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28700" y="1404800"/>
            <a:ext cx="16451887" cy="10330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55"/>
              </a:lnSpc>
            </a:pPr>
            <a:r>
              <a:rPr lang="en-US" sz="3682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Functional Requirements</a:t>
            </a:r>
          </a:p>
          <a:p>
            <a:pPr algn="l">
              <a:lnSpc>
                <a:spcPts val="4735"/>
              </a:lnSpc>
            </a:pPr>
            <a:r>
              <a:rPr lang="en-US" sz="3382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</a:t>
            </a:r>
          </a:p>
          <a:p>
            <a:pPr algn="l">
              <a:lnSpc>
                <a:spcPts val="4735"/>
              </a:lnSpc>
            </a:pPr>
            <a:r>
              <a:rPr lang="en-US" sz="3382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1.</a:t>
            </a:r>
            <a:r>
              <a:rPr lang="en-US" sz="3382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 User Authentication</a:t>
            </a:r>
            <a:r>
              <a:rPr lang="en-US" sz="3382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: Signup or SignIn using Email / Google with Opt Verification</a:t>
            </a:r>
          </a:p>
          <a:p>
            <a:pPr algn="l">
              <a:lnSpc>
                <a:spcPts val="4735"/>
              </a:lnSpc>
            </a:pPr>
          </a:p>
          <a:p>
            <a:pPr algn="l">
              <a:lnSpc>
                <a:spcPts val="4735"/>
              </a:lnSpc>
            </a:pPr>
            <a:r>
              <a:rPr lang="en-US" sz="3382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2.</a:t>
            </a:r>
            <a:r>
              <a:rPr lang="en-US" sz="3382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Genre Selection: </a:t>
            </a:r>
            <a:r>
              <a:rPr lang="en-US" sz="3382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Users Can select from different genres in the app</a:t>
            </a:r>
          </a:p>
          <a:p>
            <a:pPr algn="l">
              <a:lnSpc>
                <a:spcPts val="4735"/>
              </a:lnSpc>
            </a:pPr>
          </a:p>
          <a:p>
            <a:pPr algn="l">
              <a:lnSpc>
                <a:spcPts val="4735"/>
              </a:lnSpc>
            </a:pPr>
            <a:r>
              <a:rPr lang="en-US" sz="3382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3.</a:t>
            </a:r>
            <a:r>
              <a:rPr lang="en-US" sz="3382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Book Browsing and Interaction: </a:t>
            </a:r>
            <a:r>
              <a:rPr lang="en-US" sz="3382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Users can read the brief description of the book and also read the whole book , Bookmark it , Text to Speech for easy reading</a:t>
            </a:r>
          </a:p>
          <a:p>
            <a:pPr algn="l">
              <a:lnSpc>
                <a:spcPts val="4735"/>
              </a:lnSpc>
            </a:pPr>
          </a:p>
          <a:p>
            <a:pPr algn="l">
              <a:lnSpc>
                <a:spcPts val="4735"/>
              </a:lnSpc>
            </a:pPr>
            <a:r>
              <a:rPr lang="en-US" sz="3382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4.</a:t>
            </a:r>
            <a:r>
              <a:rPr lang="en-US" sz="3382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Built in Community :</a:t>
            </a:r>
            <a:r>
              <a:rPr lang="en-US" sz="3382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For User interaction purposes</a:t>
            </a:r>
          </a:p>
          <a:p>
            <a:pPr algn="l">
              <a:lnSpc>
                <a:spcPts val="4735"/>
              </a:lnSpc>
            </a:pPr>
          </a:p>
          <a:p>
            <a:pPr algn="l">
              <a:lnSpc>
                <a:spcPts val="4735"/>
              </a:lnSpc>
            </a:pPr>
            <a:r>
              <a:rPr lang="en-US" sz="3382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5.</a:t>
            </a:r>
            <a:r>
              <a:rPr lang="en-US" sz="3382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User Interface: </a:t>
            </a:r>
            <a:r>
              <a:rPr lang="en-US" sz="3382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App supports both Dark and Light Mode</a:t>
            </a:r>
          </a:p>
          <a:p>
            <a:pPr algn="l">
              <a:lnSpc>
                <a:spcPts val="4735"/>
              </a:lnSpc>
            </a:pPr>
          </a:p>
          <a:p>
            <a:pPr algn="l">
              <a:lnSpc>
                <a:spcPts val="4735"/>
              </a:lnSpc>
            </a:pPr>
          </a:p>
          <a:p>
            <a:pPr algn="l" marL="0" indent="0" lvl="0">
              <a:lnSpc>
                <a:spcPts val="473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0">
            <a:off x="-2511451" y="1028700"/>
            <a:ext cx="19770751" cy="18262535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337737" y="379065"/>
            <a:ext cx="17856357" cy="230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699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System Requirements</a:t>
            </a:r>
          </a:p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-3982960">
            <a:off x="13745551" y="-3705176"/>
            <a:ext cx="5352514" cy="7410352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-1644077">
            <a:off x="16162301" y="-1063836"/>
            <a:ext cx="5468057" cy="6108036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39972" y="1818732"/>
            <a:ext cx="16451887" cy="10330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55"/>
              </a:lnSpc>
            </a:pPr>
            <a:r>
              <a:rPr lang="en-US" sz="3682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Non-Functional Requirements</a:t>
            </a:r>
          </a:p>
          <a:p>
            <a:pPr algn="l">
              <a:lnSpc>
                <a:spcPts val="4735"/>
              </a:lnSpc>
            </a:pPr>
          </a:p>
          <a:p>
            <a:pPr algn="l">
              <a:lnSpc>
                <a:spcPts val="4735"/>
              </a:lnSpc>
            </a:pPr>
            <a:r>
              <a:rPr lang="en-US" sz="3382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1.</a:t>
            </a:r>
            <a:r>
              <a:rPr lang="en-US" sz="3382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 Performance</a:t>
            </a:r>
            <a:r>
              <a:rPr lang="en-US" sz="3382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: Fast loading times for product pages and checkout processes</a:t>
            </a:r>
          </a:p>
          <a:p>
            <a:pPr algn="l">
              <a:lnSpc>
                <a:spcPts val="4735"/>
              </a:lnSpc>
            </a:pPr>
          </a:p>
          <a:p>
            <a:pPr algn="l">
              <a:lnSpc>
                <a:spcPts val="4735"/>
              </a:lnSpc>
            </a:pPr>
          </a:p>
          <a:p>
            <a:pPr algn="l">
              <a:lnSpc>
                <a:spcPts val="4735"/>
              </a:lnSpc>
            </a:pPr>
            <a:r>
              <a:rPr lang="en-US" sz="3382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2.</a:t>
            </a:r>
            <a:r>
              <a:rPr lang="en-US" sz="3382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Security: </a:t>
            </a:r>
            <a:r>
              <a:rPr lang="en-US" sz="3382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Compliance with data protection regulations (</a:t>
            </a:r>
            <a:r>
              <a:rPr lang="en-US" sz="3382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Firebase Encrytion</a:t>
            </a:r>
            <a:r>
              <a:rPr lang="en-US" sz="3382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)</a:t>
            </a:r>
          </a:p>
          <a:p>
            <a:pPr algn="l">
              <a:lnSpc>
                <a:spcPts val="4735"/>
              </a:lnSpc>
            </a:pPr>
          </a:p>
          <a:p>
            <a:pPr algn="l">
              <a:lnSpc>
                <a:spcPts val="4735"/>
              </a:lnSpc>
            </a:pPr>
          </a:p>
          <a:p>
            <a:pPr algn="l">
              <a:lnSpc>
                <a:spcPts val="4735"/>
              </a:lnSpc>
            </a:pPr>
            <a:r>
              <a:rPr lang="en-US" sz="3382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3.</a:t>
            </a:r>
            <a:r>
              <a:rPr lang="en-US" sz="3382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Scalability: </a:t>
            </a:r>
            <a:r>
              <a:rPr lang="en-US" sz="3382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Elastic scaling to adjust resources based on demand</a:t>
            </a:r>
          </a:p>
          <a:p>
            <a:pPr algn="l">
              <a:lnSpc>
                <a:spcPts val="4735"/>
              </a:lnSpc>
            </a:pPr>
          </a:p>
          <a:p>
            <a:pPr algn="l">
              <a:lnSpc>
                <a:spcPts val="4735"/>
              </a:lnSpc>
            </a:pPr>
          </a:p>
          <a:p>
            <a:pPr algn="l">
              <a:lnSpc>
                <a:spcPts val="4735"/>
              </a:lnSpc>
            </a:pPr>
            <a:r>
              <a:rPr lang="en-US" sz="3382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4.</a:t>
            </a:r>
            <a:r>
              <a:rPr lang="en-US" sz="3382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Compatibility:</a:t>
            </a:r>
            <a:r>
              <a:rPr lang="en-US" sz="3382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 Suppports major Operating Systems</a:t>
            </a:r>
          </a:p>
          <a:p>
            <a:pPr algn="l">
              <a:lnSpc>
                <a:spcPts val="4735"/>
              </a:lnSpc>
            </a:pPr>
          </a:p>
          <a:p>
            <a:pPr algn="l">
              <a:lnSpc>
                <a:spcPts val="4735"/>
              </a:lnSpc>
            </a:pPr>
          </a:p>
          <a:p>
            <a:pPr algn="l">
              <a:lnSpc>
                <a:spcPts val="4735"/>
              </a:lnSpc>
            </a:pPr>
          </a:p>
          <a:p>
            <a:pPr algn="l">
              <a:lnSpc>
                <a:spcPts val="4735"/>
              </a:lnSpc>
            </a:pPr>
          </a:p>
          <a:p>
            <a:pPr algn="l" marL="0" indent="0" lvl="0">
              <a:lnSpc>
                <a:spcPts val="473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alphaModFix amt="25000"/>
          </a:blip>
          <a:srcRect l="0" t="0" r="0" b="0"/>
          <a:stretch>
            <a:fillRect/>
          </a:stretch>
        </p:blipFill>
        <p:spPr>
          <a:xfrm flipH="false" flipV="false" rot="0">
            <a:off x="-2511451" y="1028700"/>
            <a:ext cx="19770751" cy="18262535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337737" y="379065"/>
            <a:ext cx="17856357" cy="2305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</a:pPr>
            <a:r>
              <a:rPr lang="en-US" sz="6999">
                <a:solidFill>
                  <a:srgbClr val="2B2B2B"/>
                </a:solidFill>
                <a:latin typeface="Agrandir"/>
                <a:ea typeface="Agrandir"/>
                <a:cs typeface="Agrandir"/>
                <a:sym typeface="Agrandir"/>
              </a:rPr>
              <a:t>System Requirements</a:t>
            </a:r>
          </a:p>
          <a:p>
            <a:pPr algn="ctr" marL="0" indent="0" lvl="0">
              <a:lnSpc>
                <a:spcPts val="8399"/>
              </a:lnSpc>
              <a:spcBef>
                <a:spcPct val="0"/>
              </a:spcBef>
            </a:pPr>
          </a:p>
        </p:txBody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>
            <a:alphaModFix amt="25000"/>
          </a:blip>
          <a:srcRect l="0" t="0" r="0" b="0"/>
          <a:stretch>
            <a:fillRect/>
          </a:stretch>
        </p:blipFill>
        <p:spPr>
          <a:xfrm flipH="false" flipV="false" rot="-3982960">
            <a:off x="13745551" y="-3705176"/>
            <a:ext cx="5352514" cy="7410352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-1644077">
            <a:off x="16190876" y="-1063836"/>
            <a:ext cx="5468057" cy="6108036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627110" y="1464915"/>
            <a:ext cx="17278108" cy="8506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78"/>
              </a:lnSpc>
            </a:pPr>
            <a:r>
              <a:rPr lang="en-US" sz="3198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Domain Requirements</a:t>
            </a:r>
          </a:p>
          <a:p>
            <a:pPr algn="l">
              <a:lnSpc>
                <a:spcPts val="4478"/>
              </a:lnSpc>
            </a:pPr>
          </a:p>
          <a:p>
            <a:pPr algn="l">
              <a:lnSpc>
                <a:spcPts val="4478"/>
              </a:lnSpc>
            </a:pPr>
            <a:r>
              <a:rPr lang="en-US" sz="3198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1.</a:t>
            </a:r>
            <a:r>
              <a:rPr lang="en-US" sz="3198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 Payment Gateway Integration: </a:t>
            </a:r>
            <a:r>
              <a:rPr lang="en-US" sz="3198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Integration with secure payment gateways like PayPal to facilitate transactions.</a:t>
            </a:r>
          </a:p>
          <a:p>
            <a:pPr algn="l">
              <a:lnSpc>
                <a:spcPts val="4478"/>
              </a:lnSpc>
            </a:pPr>
            <a:r>
              <a:rPr lang="en-US" sz="3198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 </a:t>
            </a:r>
          </a:p>
          <a:p>
            <a:pPr algn="l">
              <a:lnSpc>
                <a:spcPts val="4478"/>
              </a:lnSpc>
            </a:pPr>
            <a:r>
              <a:rPr lang="en-US" sz="3198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2. </a:t>
            </a:r>
            <a:r>
              <a:rPr lang="en-US" sz="3198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E-Book Management:</a:t>
            </a:r>
          </a:p>
          <a:p>
            <a:pPr algn="l">
              <a:lnSpc>
                <a:spcPts val="4478"/>
              </a:lnSpc>
            </a:pPr>
            <a:r>
              <a:rPr lang="en-US" sz="3198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 </a:t>
            </a:r>
            <a:r>
              <a:rPr lang="en-US" sz="3198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Real-time inventory tracking to ensure accurate product availability.</a:t>
            </a:r>
          </a:p>
          <a:p>
            <a:pPr algn="l">
              <a:lnSpc>
                <a:spcPts val="4478"/>
              </a:lnSpc>
            </a:pPr>
            <a:r>
              <a:rPr lang="en-US" sz="3198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 </a:t>
            </a:r>
          </a:p>
          <a:p>
            <a:pPr algn="l">
              <a:lnSpc>
                <a:spcPts val="4478"/>
              </a:lnSpc>
            </a:pPr>
            <a:r>
              <a:rPr lang="en-US" sz="3198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3.</a:t>
            </a:r>
            <a:r>
              <a:rPr lang="en-US" sz="3198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 Customer Support: </a:t>
            </a:r>
            <a:r>
              <a:rPr lang="en-US" sz="3198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Integration of customer support features such as help desk, FAQs, and contact</a:t>
            </a:r>
          </a:p>
          <a:p>
            <a:pPr algn="l">
              <a:lnSpc>
                <a:spcPts val="4478"/>
              </a:lnSpc>
            </a:pPr>
          </a:p>
          <a:p>
            <a:pPr algn="l">
              <a:lnSpc>
                <a:spcPts val="4478"/>
              </a:lnSpc>
            </a:pPr>
            <a:r>
              <a:rPr lang="en-US" sz="3198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4</a:t>
            </a:r>
            <a:r>
              <a:rPr lang="en-US" sz="3198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.</a:t>
            </a:r>
            <a:r>
              <a:rPr lang="en-US" sz="3198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 Community promotions:</a:t>
            </a:r>
          </a:p>
          <a:p>
            <a:pPr algn="l">
              <a:lnSpc>
                <a:spcPts val="4478"/>
              </a:lnSpc>
            </a:pPr>
            <a:r>
              <a:rPr lang="en-US" sz="3198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 </a:t>
            </a:r>
            <a:r>
              <a:rPr lang="en-US" sz="3198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Support for discount codes, promotional offers, and loyalty programs</a:t>
            </a:r>
            <a:r>
              <a:rPr lang="en-US" sz="3198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.</a:t>
            </a:r>
          </a:p>
          <a:p>
            <a:pPr algn="l">
              <a:lnSpc>
                <a:spcPts val="4478"/>
              </a:lnSpc>
            </a:pPr>
            <a:r>
              <a:rPr lang="en-US" sz="3198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 </a:t>
            </a:r>
          </a:p>
          <a:p>
            <a:pPr algn="l" marL="0" indent="0" lvl="0">
              <a:lnSpc>
                <a:spcPts val="447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921370" y="991777"/>
            <a:ext cx="337930" cy="337930"/>
          </a:xfrm>
          <a:custGeom>
            <a:avLst/>
            <a:gdLst/>
            <a:ahLst/>
            <a:cxnLst/>
            <a:rect r="r" b="b" t="t" l="l"/>
            <a:pathLst>
              <a:path h="337930" w="337930">
                <a:moveTo>
                  <a:pt x="0" y="0"/>
                </a:moveTo>
                <a:lnTo>
                  <a:pt x="337930" y="0"/>
                </a:lnTo>
                <a:lnTo>
                  <a:pt x="337930" y="337930"/>
                </a:lnTo>
                <a:lnTo>
                  <a:pt x="0" y="3379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-2932469">
            <a:off x="-5566926" y="-2887322"/>
            <a:ext cx="14388035" cy="16061643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0">
            <a:off x="7713445" y="1880059"/>
            <a:ext cx="9927836" cy="8013555"/>
          </a:xfrm>
          <a:custGeom>
            <a:avLst/>
            <a:gdLst/>
            <a:ahLst/>
            <a:cxnLst/>
            <a:rect r="r" b="b" t="t" l="l"/>
            <a:pathLst>
              <a:path h="8013555" w="9927836">
                <a:moveTo>
                  <a:pt x="0" y="0"/>
                </a:moveTo>
                <a:lnTo>
                  <a:pt x="9927836" y="0"/>
                </a:lnTo>
                <a:lnTo>
                  <a:pt x="9927836" y="8013555"/>
                </a:lnTo>
                <a:lnTo>
                  <a:pt x="0" y="80135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632" t="-7291" r="-6581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59322" y="163167"/>
            <a:ext cx="14969356" cy="3452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ARCHITECTURAL DESIGN</a:t>
            </a:r>
          </a:p>
          <a:p>
            <a:pPr algn="ctr">
              <a:lnSpc>
                <a:spcPts val="1288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9139238" y="4652327"/>
            <a:ext cx="952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4848225"/>
            <a:ext cx="5442821" cy="2316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75"/>
              </a:lnSpc>
            </a:pPr>
            <a:r>
              <a:rPr lang="en-US" sz="6125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Context Model</a:t>
            </a:r>
          </a:p>
          <a:p>
            <a:pPr algn="ctr">
              <a:lnSpc>
                <a:spcPts val="8575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921370" y="991777"/>
            <a:ext cx="337930" cy="337930"/>
          </a:xfrm>
          <a:custGeom>
            <a:avLst/>
            <a:gdLst/>
            <a:ahLst/>
            <a:cxnLst/>
            <a:rect r="r" b="b" t="t" l="l"/>
            <a:pathLst>
              <a:path h="337930" w="337930">
                <a:moveTo>
                  <a:pt x="0" y="0"/>
                </a:moveTo>
                <a:lnTo>
                  <a:pt x="337930" y="0"/>
                </a:lnTo>
                <a:lnTo>
                  <a:pt x="337930" y="337930"/>
                </a:lnTo>
                <a:lnTo>
                  <a:pt x="0" y="3379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-2932469">
            <a:off x="-5566926" y="-2887322"/>
            <a:ext cx="14388035" cy="16061643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0">
            <a:off x="7437466" y="2075284"/>
            <a:ext cx="9821834" cy="7523770"/>
          </a:xfrm>
          <a:custGeom>
            <a:avLst/>
            <a:gdLst/>
            <a:ahLst/>
            <a:cxnLst/>
            <a:rect r="r" b="b" t="t" l="l"/>
            <a:pathLst>
              <a:path h="7523770" w="9821834">
                <a:moveTo>
                  <a:pt x="0" y="0"/>
                </a:moveTo>
                <a:lnTo>
                  <a:pt x="9821834" y="0"/>
                </a:lnTo>
                <a:lnTo>
                  <a:pt x="9821834" y="7523769"/>
                </a:lnTo>
                <a:lnTo>
                  <a:pt x="0" y="752376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16" t="0" r="-116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59322" y="163167"/>
            <a:ext cx="14969356" cy="3452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ARCHITECTURAL DESIGN</a:t>
            </a:r>
          </a:p>
          <a:p>
            <a:pPr algn="ctr">
              <a:lnSpc>
                <a:spcPts val="1288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9139238" y="4652327"/>
            <a:ext cx="952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744911" y="4910986"/>
            <a:ext cx="5712840" cy="2132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5"/>
              </a:lnSpc>
            </a:pPr>
            <a:r>
              <a:rPr lang="en-US" sz="5654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Structural Model</a:t>
            </a:r>
          </a:p>
          <a:p>
            <a:pPr algn="ctr">
              <a:lnSpc>
                <a:spcPts val="7915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921370" y="991777"/>
            <a:ext cx="337930" cy="337930"/>
          </a:xfrm>
          <a:custGeom>
            <a:avLst/>
            <a:gdLst/>
            <a:ahLst/>
            <a:cxnLst/>
            <a:rect r="r" b="b" t="t" l="l"/>
            <a:pathLst>
              <a:path h="337930" w="337930">
                <a:moveTo>
                  <a:pt x="0" y="0"/>
                </a:moveTo>
                <a:lnTo>
                  <a:pt x="337930" y="0"/>
                </a:lnTo>
                <a:lnTo>
                  <a:pt x="337930" y="337930"/>
                </a:lnTo>
                <a:lnTo>
                  <a:pt x="0" y="3379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4">
            <a:alphaModFix amt="25000"/>
          </a:blip>
          <a:srcRect l="0" t="0" r="0" b="0"/>
          <a:stretch>
            <a:fillRect/>
          </a:stretch>
        </p:blipFill>
        <p:spPr>
          <a:xfrm flipH="false" flipV="false" rot="-2932469">
            <a:off x="-5566926" y="-2887322"/>
            <a:ext cx="14388035" cy="16061643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0">
            <a:off x="6339794" y="2103727"/>
            <a:ext cx="11273088" cy="7505870"/>
          </a:xfrm>
          <a:custGeom>
            <a:avLst/>
            <a:gdLst/>
            <a:ahLst/>
            <a:cxnLst/>
            <a:rect r="r" b="b" t="t" l="l"/>
            <a:pathLst>
              <a:path h="7505870" w="11273088">
                <a:moveTo>
                  <a:pt x="0" y="0"/>
                </a:moveTo>
                <a:lnTo>
                  <a:pt x="11273088" y="0"/>
                </a:lnTo>
                <a:lnTo>
                  <a:pt x="11273088" y="7505870"/>
                </a:lnTo>
                <a:lnTo>
                  <a:pt x="0" y="750587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425" t="-3322" r="-2137" b="-5708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59322" y="163167"/>
            <a:ext cx="14969356" cy="34524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Agrandir Bold"/>
                <a:ea typeface="Agrandir Bold"/>
                <a:cs typeface="Agrandir Bold"/>
                <a:sym typeface="Agrandir Bold"/>
              </a:rPr>
              <a:t>ARCHITECTURAL DESIGN</a:t>
            </a:r>
          </a:p>
          <a:p>
            <a:pPr algn="ctr">
              <a:lnSpc>
                <a:spcPts val="12880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9139238" y="4652327"/>
            <a:ext cx="952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195116" y="4910986"/>
            <a:ext cx="4812431" cy="2132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15"/>
              </a:lnSpc>
            </a:pPr>
            <a:r>
              <a:rPr lang="en-US" sz="5654">
                <a:solidFill>
                  <a:srgbClr val="000000"/>
                </a:solidFill>
                <a:latin typeface="Agrandir"/>
                <a:ea typeface="Agrandir"/>
                <a:cs typeface="Agrandir"/>
                <a:sym typeface="Agrandir"/>
              </a:rPr>
              <a:t>Control Model</a:t>
            </a:r>
          </a:p>
          <a:p>
            <a:pPr algn="ctr">
              <a:lnSpc>
                <a:spcPts val="7915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DAGLcArbLUY</dc:identifier>
  <dcterms:modified xsi:type="dcterms:W3CDTF">2011-08-01T06:04:30Z</dcterms:modified>
  <cp:revision>1</cp:revision>
  <dc:title>Flip Ebook App</dc:title>
</cp:coreProperties>
</file>

<file path=docProps/thumbnail.jpeg>
</file>